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Avenir Nex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Nadpis a pod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názvu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 názvu</a:t>
            </a:r>
          </a:p>
        </p:txBody>
      </p:sp>
      <p:sp>
        <p:nvSpPr>
          <p:cNvPr id="12" name="Text úrovne 1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13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ác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anko Hraško"/>
          <p:cNvSpPr txBox="1"/>
          <p:nvPr>
            <p:ph type="body" sz="quarter" idx="13"/>
          </p:nvPr>
        </p:nvSpPr>
        <p:spPr>
          <a:xfrm>
            <a:off x="2387600" y="8001000"/>
            <a:ext cx="19621500" cy="762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–Janko Hraško</a:t>
            </a:r>
          </a:p>
        </p:txBody>
      </p:sp>
      <p:sp>
        <p:nvSpPr>
          <p:cNvPr id="94" name="„Sem zadajte citáciu.“"/>
          <p:cNvSpPr txBox="1"/>
          <p:nvPr>
            <p:ph type="body" sz="quarter" idx="14"/>
          </p:nvPr>
        </p:nvSpPr>
        <p:spPr>
          <a:xfrm>
            <a:off x="2374900" y="5816600"/>
            <a:ext cx="19621500" cy="1003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„Sem zadajte citáciu.“</a:t>
            </a:r>
          </a:p>
        </p:txBody>
      </p:sp>
      <p:sp>
        <p:nvSpPr>
          <p:cNvPr id="95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Obrázok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a – na šír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rázok"/>
          <p:cNvSpPr/>
          <p:nvPr>
            <p:ph type="pic" idx="13"/>
          </p:nvPr>
        </p:nvSpPr>
        <p:spPr>
          <a:xfrm>
            <a:off x="2463800" y="736600"/>
            <a:ext cx="194818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xt názvu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Text názvu</a:t>
            </a:r>
          </a:p>
        </p:txBody>
      </p:sp>
      <p:sp>
        <p:nvSpPr>
          <p:cNvPr id="22" name="Text úrovne 1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23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 – st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názvu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Text názvu</a:t>
            </a:r>
          </a:p>
        </p:txBody>
      </p:sp>
      <p:sp>
        <p:nvSpPr>
          <p:cNvPr id="31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a – na výš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rázok"/>
          <p:cNvSpPr/>
          <p:nvPr>
            <p:ph type="pic" sz="half" idx="13"/>
          </p:nvPr>
        </p:nvSpPr>
        <p:spPr>
          <a:xfrm>
            <a:off x="12573000" y="1384300"/>
            <a:ext cx="10045700" cy="10896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xt názvu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 názvu</a:t>
            </a:r>
          </a:p>
        </p:txBody>
      </p:sp>
      <p:sp>
        <p:nvSpPr>
          <p:cNvPr id="40" name="Text úrovne 1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41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 – ho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názv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názvu</a:t>
            </a:r>
          </a:p>
        </p:txBody>
      </p:sp>
      <p:sp>
        <p:nvSpPr>
          <p:cNvPr id="49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 a odráž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 názv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názvu</a:t>
            </a:r>
          </a:p>
        </p:txBody>
      </p:sp>
      <p:sp>
        <p:nvSpPr>
          <p:cNvPr id="57" name="Text úrov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58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ázov, odrážky a fot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Obrázok"/>
          <p:cNvSpPr/>
          <p:nvPr>
            <p:ph type="pic" sz="half" idx="13"/>
          </p:nvPr>
        </p:nvSpPr>
        <p:spPr>
          <a:xfrm>
            <a:off x="13474700" y="3098800"/>
            <a:ext cx="8712200" cy="101991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xt názv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 názvu</a:t>
            </a:r>
          </a:p>
        </p:txBody>
      </p:sp>
      <p:sp>
        <p:nvSpPr>
          <p:cNvPr id="67" name="Text úrovne 1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68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dráž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 úrovne 1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76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ka – 3 na výš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quarter" idx="13"/>
          </p:nvPr>
        </p:nvSpPr>
        <p:spPr>
          <a:xfrm>
            <a:off x="12407900" y="7074692"/>
            <a:ext cx="11023600" cy="5930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Obrázok"/>
          <p:cNvSpPr/>
          <p:nvPr>
            <p:ph type="pic" sz="quarter" idx="14"/>
          </p:nvPr>
        </p:nvSpPr>
        <p:spPr>
          <a:xfrm>
            <a:off x="12420112" y="711992"/>
            <a:ext cx="11023601" cy="5930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15"/>
          </p:nvPr>
        </p:nvSpPr>
        <p:spPr>
          <a:xfrm>
            <a:off x="945745" y="711200"/>
            <a:ext cx="11023601" cy="1229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Číslo snímky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názvu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 názvu</a:t>
            </a:r>
          </a:p>
        </p:txBody>
      </p:sp>
      <p:sp>
        <p:nvSpPr>
          <p:cNvPr id="3" name="Text úrovne 1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 úrovne 1</a:t>
            </a:r>
          </a:p>
          <a:p>
            <a:pPr lvl="1"/>
            <a:r>
              <a:t>Text úrovne 2</a:t>
            </a:r>
          </a:p>
          <a:p>
            <a:pPr lvl="2"/>
            <a:r>
              <a:t>Text úrovne 3</a:t>
            </a:r>
          </a:p>
          <a:p>
            <a:pPr lvl="3"/>
            <a:r>
              <a:t>Text úrovne 4</a:t>
            </a:r>
          </a:p>
          <a:p>
            <a:pPr lvl="4"/>
            <a:r>
              <a:t>Text úrovne 5</a:t>
            </a:r>
          </a:p>
        </p:txBody>
      </p:sp>
      <p:sp>
        <p:nvSpPr>
          <p:cNvPr id="4" name="Číslo snímky"/>
          <p:cNvSpPr txBox="1"/>
          <p:nvPr>
            <p:ph type="sldNum" sz="quarter" idx="2"/>
          </p:nvPr>
        </p:nvSpPr>
        <p:spPr>
          <a:xfrm>
            <a:off x="11947143" y="13017500"/>
            <a:ext cx="477013" cy="5207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Avenir Nex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Vývoj vírusov…"/>
          <p:cNvSpPr txBox="1"/>
          <p:nvPr>
            <p:ph type="ctrTitle"/>
          </p:nvPr>
        </p:nvSpPr>
        <p:spPr>
          <a:xfrm>
            <a:off x="666750" y="4578350"/>
            <a:ext cx="23050500" cy="4559300"/>
          </a:xfrm>
          <a:prstGeom prst="rect">
            <a:avLst/>
          </a:prstGeom>
        </p:spPr>
        <p:txBody>
          <a:bodyPr/>
          <a:lstStyle/>
          <a:p>
            <a:pPr lvl="1" algn="l">
              <a:defRPr sz="15000">
                <a:solidFill>
                  <a:srgbClr val="FFFFFF"/>
                </a:solidFill>
              </a:defRPr>
            </a:pPr>
            <a:r>
              <a:t>Vývoj vírusov</a:t>
            </a:r>
          </a:p>
          <a:p>
            <a:pPr lvl="1" algn="l">
              <a:defRPr sz="9300">
                <a:solidFill>
                  <a:srgbClr val="FFFFFF"/>
                </a:solidFill>
              </a:defRPr>
            </a:pPr>
            <a:r>
              <a:t>a bezpečnostných opatrení</a:t>
            </a:r>
          </a:p>
        </p:txBody>
      </p:sp>
      <p:sp>
        <p:nvSpPr>
          <p:cNvPr id="120" name="Richard Baláž"/>
          <p:cNvSpPr txBox="1"/>
          <p:nvPr>
            <p:ph type="subTitle" sz="quarter" idx="1"/>
          </p:nvPr>
        </p:nvSpPr>
        <p:spPr>
          <a:xfrm>
            <a:off x="18578225" y="12425657"/>
            <a:ext cx="5830214" cy="1270001"/>
          </a:xfrm>
          <a:prstGeom prst="rect">
            <a:avLst/>
          </a:prstGeom>
        </p:spPr>
        <p:txBody>
          <a:bodyPr/>
          <a:lstStyle>
            <a:lvl1pPr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Richard Baláž</a:t>
            </a:r>
          </a:p>
        </p:txBody>
      </p:sp>
      <p:sp>
        <p:nvSpPr>
          <p:cNvPr id="121" name="Spojená škola, Komárňanská 28, Nové Zámky  s o.z. Stredná priemyselná škola elektrotechnická S. A. Jedlika"/>
          <p:cNvSpPr txBox="1"/>
          <p:nvPr/>
        </p:nvSpPr>
        <p:spPr>
          <a:xfrm>
            <a:off x="5946093" y="478130"/>
            <a:ext cx="12262562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>
                <a:solidFill>
                  <a:srgbClr val="FFFFFF"/>
                </a:solidFill>
              </a:defRPr>
            </a:pPr>
            <a:r>
              <a:t>Spojená škola, Komárňanská 28, Nové Zámky </a:t>
            </a:r>
            <a:br/>
            <a:r>
              <a:t>s o.z. Stredná priemyselná škola elektrotechnická S. A. Jedlika</a:t>
            </a:r>
          </a:p>
        </p:txBody>
      </p:sp>
      <p:pic>
        <p:nvPicPr>
          <p:cNvPr id="122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Vývoj antivírus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50B4C8"/>
                </a:solidFill>
              </a:defRPr>
            </a:lvl1pPr>
          </a:lstStyle>
          <a:p>
            <a:pPr/>
            <a:r>
              <a:t>Vývoj antivírusu</a:t>
            </a:r>
          </a:p>
        </p:txBody>
      </p:sp>
      <p:sp>
        <p:nvSpPr>
          <p:cNvPr id="150" name="Každý vírus obsahuje binárny reťazec “powershell” a “-ep bypass”:  70 6F 77 65 72 73 68 65 6C 6C  2D 65 70 20 62 79 70 61 73 73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058" indent="-415058" defTabSz="668655">
              <a:spcBef>
                <a:spcPts val="5200"/>
              </a:spcBef>
              <a:defRPr sz="4698"/>
            </a:pPr>
            <a:r>
              <a:t>Každý vírus obsahuje binárny reťazec 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“powershell”</a:t>
            </a:r>
            <a:r>
              <a:t> a </a:t>
            </a:r>
            <a:r>
              <a:rPr>
                <a:latin typeface="Andale Mono"/>
                <a:ea typeface="Andale Mono"/>
                <a:cs typeface="Andale Mono"/>
                <a:sym typeface="Andale Mono"/>
              </a:rPr>
              <a:t>“-ep bypass”:</a:t>
            </a:r>
            <a:br>
              <a:rPr>
                <a:latin typeface="Andale Mono"/>
                <a:ea typeface="Andale Mono"/>
                <a:cs typeface="Andale Mono"/>
                <a:sym typeface="Andale Mono"/>
              </a:rPr>
            </a:br>
            <a:br>
              <a:rPr>
                <a:latin typeface="Andale Mono"/>
                <a:ea typeface="Andale Mono"/>
                <a:cs typeface="Andale Mono"/>
                <a:sym typeface="Andale Mono"/>
              </a:rPr>
            </a:br>
            <a:r>
              <a:rPr>
                <a:latin typeface="Andale Mono"/>
                <a:ea typeface="Andale Mono"/>
                <a:cs typeface="Andale Mono"/>
                <a:sym typeface="Andale Mono"/>
              </a:rPr>
              <a:t>70 6F 77 65 72 73 68 65 6C 6C </a:t>
            </a:r>
            <a:br>
              <a:rPr>
                <a:latin typeface="Andale Mono"/>
                <a:ea typeface="Andale Mono"/>
                <a:cs typeface="Andale Mono"/>
                <a:sym typeface="Andale Mono"/>
              </a:rPr>
            </a:br>
            <a:r>
              <a:rPr>
                <a:latin typeface="Andale Mono"/>
                <a:ea typeface="Andale Mono"/>
                <a:cs typeface="Andale Mono"/>
                <a:sym typeface="Andale Mono"/>
              </a:rPr>
              <a:t>2D 65 70 20 62 79 70 61 73 73 </a:t>
            </a:r>
            <a:endParaRPr>
              <a:latin typeface="Andale Mono"/>
              <a:ea typeface="Andale Mono"/>
              <a:cs typeface="Andale Mono"/>
              <a:sym typeface="Andale Mono"/>
            </a:endParaRPr>
          </a:p>
          <a:p>
            <a:pPr marL="415058" indent="-415058" defTabSz="668655">
              <a:spcBef>
                <a:spcPts val="5200"/>
              </a:spcBef>
              <a:defRPr sz="469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Antivírus prehľadáva disk a skenuje spustiteľné súbory</a:t>
            </a:r>
          </a:p>
          <a:p>
            <a:pPr marL="415058" indent="-415058" defTabSz="668655">
              <a:spcBef>
                <a:spcPts val="5200"/>
              </a:spcBef>
              <a:defRPr sz="469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Súbory sa skenujú upravenou metódou </a:t>
            </a:r>
            <a:r>
              <a:rPr b="1" i="1">
                <a:latin typeface="+mn-lt"/>
                <a:ea typeface="+mn-ea"/>
                <a:cs typeface="+mn-cs"/>
                <a:sym typeface="Avenir Next"/>
              </a:rPr>
              <a:t>“Naïve string search”</a:t>
            </a:r>
            <a:endParaRPr b="1" i="1">
              <a:latin typeface="+mn-lt"/>
              <a:ea typeface="+mn-ea"/>
              <a:cs typeface="+mn-cs"/>
              <a:sym typeface="Avenir Next"/>
            </a:endParaRPr>
          </a:p>
          <a:p>
            <a:pPr marL="415058" indent="-415058" defTabSz="668655">
              <a:spcBef>
                <a:spcPts val="5200"/>
              </a:spcBef>
              <a:defRPr sz="469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Pokiaľ antivírus vyhodnotí súbor ako hrozbu, súbor je zmazaný a počítač vyliečený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nímka obrazovky 2019-03-02 o 19.32.10.png" descr="Snímka obrazovky 2019-03-02 o 19.32.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2434" y="3554172"/>
            <a:ext cx="11091878" cy="9427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Snímka obrazovky 2019-03-02 o 19.28.09.png" descr="Snímka obrazovky 2019-03-02 o 19.28.0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54887" y="757565"/>
            <a:ext cx="10973845" cy="94270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navrhované Bezpečnostné opatren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8600">
                <a:solidFill>
                  <a:srgbClr val="50B4C8"/>
                </a:solidFill>
              </a:defRPr>
            </a:lvl1pPr>
          </a:lstStyle>
          <a:p>
            <a:pPr/>
            <a:r>
              <a:t>navrhované Bezpečnostné opatrenia</a:t>
            </a:r>
          </a:p>
        </p:txBody>
      </p:sp>
      <p:sp>
        <p:nvSpPr>
          <p:cNvPr id="156" name="Sandbox - izolované prostredie aplikáci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2417" indent="-512417">
              <a:defRPr sz="5800"/>
            </a:pPr>
            <a:r>
              <a:t>Sandbox - izolované prostredie aplikácie</a:t>
            </a:r>
          </a:p>
          <a:p>
            <a:pPr marL="512417" indent="-512417">
              <a:defRPr sz="5800"/>
            </a:pPr>
            <a:r>
              <a:t>Systém udelovania oprávnení</a:t>
            </a:r>
          </a:p>
          <a:p>
            <a:pPr marL="512417" indent="-512417">
              <a:defRPr sz="5800"/>
            </a:pPr>
            <a:r>
              <a:t>Sprísnenie spúšťania nepodpísaných aplikácií</a:t>
            </a:r>
          </a:p>
          <a:p>
            <a:pPr marL="512417" indent="-512417">
              <a:defRPr sz="5800"/>
            </a:pPr>
            <a:r>
              <a:t>Aktívne monitorovanie volaných systémových funkcií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DemonŠtrácia vírusu:…"/>
          <p:cNvSpPr txBox="1"/>
          <p:nvPr>
            <p:ph type="title"/>
          </p:nvPr>
        </p:nvSpPr>
        <p:spPr>
          <a:xfrm>
            <a:off x="666750" y="5143500"/>
            <a:ext cx="23050500" cy="3429000"/>
          </a:xfrm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FFFFFF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FFFFFF"/>
                </a:solidFill>
              </a:defRPr>
            </a:pPr>
            <a:r>
              <a:t>Spyware “</a:t>
            </a:r>
            <a:r>
              <a:rPr cap="none"/>
              <a:t>VierAugen</a:t>
            </a:r>
            <a: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Spyware “</a:t>
            </a:r>
            <a:r>
              <a:rPr cap="none"/>
              <a:t>VierAugen</a:t>
            </a:r>
            <a:r>
              <a:t>”</a:t>
            </a:r>
          </a:p>
        </p:txBody>
      </p:sp>
      <p:sp>
        <p:nvSpPr>
          <p:cNvPr id="162" name="Vírus špehuje obrazovku používateľ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6110" indent="-626110" defTabSz="701675">
              <a:spcBef>
                <a:spcPts val="5500"/>
              </a:spcBef>
              <a:defRPr sz="5440"/>
            </a:pPr>
            <a:r>
              <a:t>Vírus špehuje obrazovku používateľa</a:t>
            </a:r>
          </a:p>
          <a:p>
            <a:pPr marL="626110" indent="-626110" defTabSz="701675">
              <a:spcBef>
                <a:spcPts val="5500"/>
              </a:spcBef>
              <a:defRPr sz="5440"/>
            </a:pPr>
            <a:r>
              <a:t>Posiela snímku obrazovky každých 30 sekúnd útočníkovi cez internet</a:t>
            </a:r>
          </a:p>
          <a:p>
            <a:pPr marL="626110" indent="-626110" defTabSz="701675">
              <a:spcBef>
                <a:spcPts val="5500"/>
              </a:spcBef>
              <a:defRPr sz="5440"/>
            </a:pPr>
            <a:r>
              <a:t>Tvári sa ako PDF dokument, po spustení beží v pozadí</a:t>
            </a:r>
          </a:p>
          <a:p>
            <a:pPr marL="626110" indent="-626110" defTabSz="701675">
              <a:spcBef>
                <a:spcPts val="5500"/>
              </a:spcBef>
              <a:defRPr sz="5440"/>
            </a:pPr>
            <a:r>
              <a:rPr b="1"/>
              <a:t>Používateľ kompletne stráca súkromie</a:t>
            </a:r>
            <a:r>
              <a:t> - </a:t>
            </a:r>
            <a:r>
              <a:rPr i="1">
                <a:latin typeface="Avenir Next Medium"/>
                <a:ea typeface="Avenir Next Medium"/>
                <a:cs typeface="Avenir Next Medium"/>
                <a:sym typeface="Avenir Next Medium"/>
              </a:rPr>
              <a:t>maily, sociálne siete, prehliadané webstránky, prihlasovacie mená, čísla platobných kariet,…</a:t>
            </a:r>
          </a:p>
        </p:txBody>
      </p:sp>
      <p:pic>
        <p:nvPicPr>
          <p:cNvPr id="163" name="Snímka obrazovky 2019-02-26 o 9.40.46.png" descr="Snímka obrazovky 2019-02-26 o 9.40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69011" y="486804"/>
            <a:ext cx="1779039" cy="2151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Spyware “</a:t>
            </a:r>
            <a:r>
              <a:rPr cap="none"/>
              <a:t>VierAugen</a:t>
            </a:r>
            <a:r>
              <a:t>”</a:t>
            </a:r>
          </a:p>
        </p:txBody>
      </p:sp>
      <p:sp>
        <p:nvSpPr>
          <p:cNvPr id="166" name="Útočník zbiera snímky a informácie do databázy MySQ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21868" indent="-721868" defTabSz="808990">
              <a:spcBef>
                <a:spcPts val="6300"/>
              </a:spcBef>
              <a:defRPr sz="6272"/>
            </a:pPr>
            <a:r>
              <a:t>Útočník zbiera snímky a informácie do databázy MySQL</a:t>
            </a:r>
          </a:p>
          <a:p>
            <a:pPr marL="721868" indent="-721868" defTabSz="808990">
              <a:spcBef>
                <a:spcPts val="6300"/>
              </a:spcBef>
              <a:defRPr sz="6272"/>
            </a:pPr>
            <a:r>
              <a:t>Snímky prehliada pohodlným webovým rozhraním</a:t>
            </a:r>
          </a:p>
          <a:p>
            <a:pPr marL="721868" indent="-721868" defTabSz="808990">
              <a:spcBef>
                <a:spcPts val="6300"/>
              </a:spcBef>
              <a:defRPr sz="6272"/>
            </a:pPr>
            <a:r>
              <a:t>Každá snímka je spracovaná OCR algoritmom, čo umožňuje </a:t>
            </a:r>
            <a:r>
              <a:rPr b="1"/>
              <a:t>vyhladávanie medzi snímkami pomocou kľúčových slov</a:t>
            </a:r>
            <a:endParaRPr b="1"/>
          </a:p>
          <a:p>
            <a:pPr marL="721868" indent="-721868" defTabSz="808990">
              <a:spcBef>
                <a:spcPts val="6300"/>
              </a:spcBef>
              <a:defRPr sz="6272"/>
            </a:pPr>
            <a:r>
              <a:t>Snímky obete sa odosielajú cez REST API</a:t>
            </a:r>
          </a:p>
        </p:txBody>
      </p:sp>
      <p:pic>
        <p:nvPicPr>
          <p:cNvPr id="167" name="Snímka obrazovky 2019-02-26 o 9.40.46.png" descr="Snímka obrazovky 2019-02-26 o 9.40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69011" y="486804"/>
            <a:ext cx="1779039" cy="2151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DemonŠtrácia vírusu:…"/>
          <p:cNvSpPr txBox="1"/>
          <p:nvPr>
            <p:ph type="title"/>
          </p:nvPr>
        </p:nvSpPr>
        <p:spPr>
          <a:xfrm>
            <a:off x="666750" y="5143500"/>
            <a:ext cx="23050500" cy="3429000"/>
          </a:xfrm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FFFFFF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FFFFFF"/>
                </a:solidFill>
              </a:defRPr>
            </a:pPr>
            <a:r>
              <a:t>Ransomware “</a:t>
            </a:r>
            <a:r>
              <a:rPr cap="none"/>
              <a:t>DocsLocker</a:t>
            </a:r>
            <a: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Ransomware “</a:t>
            </a:r>
            <a:r>
              <a:rPr cap="none"/>
              <a:t>DocsLocker</a:t>
            </a:r>
            <a:r>
              <a:t>”</a:t>
            </a:r>
          </a:p>
        </p:txBody>
      </p:sp>
      <p:sp>
        <p:nvSpPr>
          <p:cNvPr id="173" name="Vírus šifruje dokumenty používateľa algoritmom AES-256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33476" indent="-633476" defTabSz="709930">
              <a:spcBef>
                <a:spcPts val="5500"/>
              </a:spcBef>
              <a:defRPr sz="5504"/>
            </a:pPr>
            <a:r>
              <a:t>Vírus </a:t>
            </a:r>
            <a:r>
              <a:rPr b="1"/>
              <a:t>šifruje dokumenty</a:t>
            </a:r>
            <a:r>
              <a:t> používateľa algoritmom AES-256</a:t>
            </a:r>
          </a:p>
          <a:p>
            <a:pPr marL="633476" indent="-633476" defTabSz="709930">
              <a:spcBef>
                <a:spcPts val="5500"/>
              </a:spcBef>
              <a:defRPr sz="5504"/>
            </a:pPr>
            <a:r>
              <a:t>Po šifrovaní je heslo odoslané útočníkovi</a:t>
            </a:r>
          </a:p>
          <a:p>
            <a:pPr marL="633476" indent="-633476" defTabSz="709930">
              <a:spcBef>
                <a:spcPts val="5500"/>
              </a:spcBef>
              <a:defRPr sz="5504"/>
            </a:pPr>
            <a:r>
              <a:t>Vírus informuje používateľa o tom, že bol napadnutý - zmenou tapety</a:t>
            </a:r>
          </a:p>
          <a:p>
            <a:pPr marL="633476" indent="-633476" defTabSz="709930">
              <a:spcBef>
                <a:spcPts val="5500"/>
              </a:spcBef>
              <a:defRPr sz="5504"/>
            </a:pPr>
            <a:r>
              <a:t>Zašifrované dokumenty </a:t>
            </a:r>
            <a:r>
              <a:rPr b="1"/>
              <a:t>nie sú návratné</a:t>
            </a:r>
            <a:r>
              <a:t> inak, ako zálohou alebo zaplatením za odšifrovanie útočníkom</a:t>
            </a:r>
          </a:p>
        </p:txBody>
      </p:sp>
      <p:pic>
        <p:nvPicPr>
          <p:cNvPr id="174" name="Snímka obrazovky 2019-02-26 o 10.12.42.png" descr="Snímka obrazovky 2019-02-26 o 10.12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994510" y="239965"/>
            <a:ext cx="2048012" cy="25143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Ransomware “</a:t>
            </a:r>
            <a:r>
              <a:rPr cap="none"/>
              <a:t>DocsLocker</a:t>
            </a:r>
            <a:r>
              <a:t>”</a:t>
            </a:r>
          </a:p>
        </p:txBody>
      </p:sp>
      <p:sp>
        <p:nvSpPr>
          <p:cNvPr id="177" name="Útočník má k dispozícií databázu hesiel, ktorými boli súbory zašifrované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Útočník má k dispozícií databázu hesiel, ktorými boli súbory zašifrované</a:t>
            </a:r>
          </a:p>
          <a:p>
            <a:pPr/>
            <a:r>
              <a:t>Webové rozhranie umožňuje pristupovať k databáze hesiel</a:t>
            </a:r>
          </a:p>
          <a:p>
            <a:pPr/>
            <a:r>
              <a:t>Je k dispozícií logger, ktorý v reálnom čase zaznamenáva udalosti</a:t>
            </a:r>
          </a:p>
        </p:txBody>
      </p:sp>
      <p:pic>
        <p:nvPicPr>
          <p:cNvPr id="178" name="Snímka obrazovky 2019-02-26 o 10.12.42.png" descr="Snímka obrazovky 2019-02-26 o 10.12.4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994510" y="239965"/>
            <a:ext cx="2048012" cy="25143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DemonŠtrácia vírusu:…"/>
          <p:cNvSpPr txBox="1"/>
          <p:nvPr>
            <p:ph type="title"/>
          </p:nvPr>
        </p:nvSpPr>
        <p:spPr>
          <a:xfrm>
            <a:off x="666750" y="5143500"/>
            <a:ext cx="23050500" cy="3429000"/>
          </a:xfrm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FFFFFF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FFFFFF"/>
                </a:solidFill>
              </a:defRPr>
            </a:pPr>
            <a:r>
              <a:t>Backdoor “</a:t>
            </a:r>
            <a:r>
              <a:rPr cap="none"/>
              <a:t>PSRemote</a:t>
            </a:r>
            <a: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“Počítačové vírusy spôsobujú miliardové straty v ekonomike…” - Wikipédia"/>
          <p:cNvSpPr txBox="1"/>
          <p:nvPr>
            <p:ph type="body" sz="half" idx="1"/>
          </p:nvPr>
        </p:nvSpPr>
        <p:spPr>
          <a:xfrm>
            <a:off x="1078805" y="2425700"/>
            <a:ext cx="14422079" cy="8864600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9300">
                <a:solidFill>
                  <a:srgbClr val="FFFFFF"/>
                </a:solidFill>
              </a:defRPr>
            </a:pPr>
            <a:r>
              <a:t>“Počítačové vírusy spôsobujú miliardové straty v ekonomike…”</a:t>
            </a:r>
            <a:br/>
            <a:r>
              <a:rPr sz="4000"/>
              <a:t>- Wikipédia</a:t>
            </a:r>
          </a:p>
        </p:txBody>
      </p:sp>
      <p:pic>
        <p:nvPicPr>
          <p:cNvPr id="125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BACKDOOR “</a:t>
            </a:r>
            <a:r>
              <a:rPr cap="none"/>
              <a:t>PSRemote</a:t>
            </a:r>
            <a:r>
              <a:t>”</a:t>
            </a:r>
          </a:p>
        </p:txBody>
      </p:sp>
      <p:sp>
        <p:nvSpPr>
          <p:cNvPr id="184" name="Modifikácia inštalačného média umožňuje nainštalovať zadné vrátka do systém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6110" indent="-626110" defTabSz="701675">
              <a:spcBef>
                <a:spcPts val="5500"/>
              </a:spcBef>
              <a:defRPr sz="5440"/>
            </a:pPr>
            <a:r>
              <a:t>Modifikácia inštalačného média umožňuje nainštalovať </a:t>
            </a:r>
            <a:r>
              <a:rPr b="1"/>
              <a:t>zadné vrátka</a:t>
            </a:r>
            <a:r>
              <a:t> do systému</a:t>
            </a:r>
          </a:p>
          <a:p>
            <a:pPr marL="626110" indent="-626110" defTabSz="701675">
              <a:spcBef>
                <a:spcPts val="5500"/>
              </a:spcBef>
              <a:defRPr sz="5440"/>
            </a:pPr>
            <a:r>
              <a:t>Vírus nevyžaduje prvotnú interakciu a backdoor beží v pozadí </a:t>
            </a:r>
          </a:p>
          <a:p>
            <a:pPr marL="626110" indent="-626110" defTabSz="701675">
              <a:spcBef>
                <a:spcPts val="5500"/>
              </a:spcBef>
              <a:defRPr sz="5440"/>
            </a:pPr>
            <a:r>
              <a:t>Infikovaný počítač je vzdialene ovládateľný</a:t>
            </a:r>
          </a:p>
          <a:p>
            <a:pPr marL="626110" indent="-626110" defTabSz="701675">
              <a:spcBef>
                <a:spcPts val="5500"/>
              </a:spcBef>
              <a:defRPr i="1" sz="544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rPr b="1" i="0">
                <a:latin typeface="+mn-lt"/>
                <a:ea typeface="+mn-ea"/>
                <a:cs typeface="+mn-cs"/>
                <a:sym typeface="Avenir Next"/>
              </a:rPr>
              <a:t>Nebezpečné dôsledky:</a:t>
            </a:r>
            <a:r>
              <a:t> manipulácia s dátami, spúšťanie ďalšieho nebezpečného kódu, zobrazovanie okien, ovládanie hardvéru</a:t>
            </a:r>
          </a:p>
        </p:txBody>
      </p:sp>
      <p:pic>
        <p:nvPicPr>
          <p:cNvPr id="185" name="Obrázok" descr="Obrázo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10813" y="507250"/>
            <a:ext cx="1595734" cy="1595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emonŠtrácia vírusu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DemonŠtrácia vírusu: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BACKDOOR “</a:t>
            </a:r>
            <a:r>
              <a:rPr cap="none"/>
              <a:t>PSRemote</a:t>
            </a:r>
            <a:r>
              <a:t>”</a:t>
            </a:r>
          </a:p>
        </p:txBody>
      </p:sp>
      <p:sp>
        <p:nvSpPr>
          <p:cNvPr id="188" name="Útočník ovláda počítač cez webové rozhrani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Útočník ovláda počítač cez webové rozhranie </a:t>
            </a:r>
          </a:p>
          <a:p>
            <a:pPr/>
            <a:r>
              <a:t>Emulátor PowerShell terminálu</a:t>
            </a:r>
          </a:p>
          <a:p>
            <a:pPr/>
            <a:r>
              <a:t>Podpora štandardných výstupov z procesov</a:t>
            </a:r>
          </a:p>
          <a:p>
            <a:pPr/>
            <a:r>
              <a:t>Nízka latencia vďaka komunikačnej metódy </a:t>
            </a:r>
            <a:r>
              <a:rPr i="1">
                <a:latin typeface="Avenir Next Medium"/>
                <a:ea typeface="Avenir Next Medium"/>
                <a:cs typeface="Avenir Next Medium"/>
                <a:sym typeface="Avenir Next Medium"/>
              </a:rPr>
              <a:t>polling</a:t>
            </a:r>
          </a:p>
        </p:txBody>
      </p:sp>
      <p:pic>
        <p:nvPicPr>
          <p:cNvPr id="189" name="Obrázok" descr="Obrázo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10813" y="507250"/>
            <a:ext cx="1595734" cy="1595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Závery prá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Závery práce</a:t>
            </a:r>
          </a:p>
        </p:txBody>
      </p:sp>
      <p:sp>
        <p:nvSpPr>
          <p:cNvPr id="192" name="Počas výskumu sa podarilo objaviť bezpečnostné chyby vo Windows 10 a obísť antivírus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4012" indent="-604012" defTabSz="676909">
              <a:spcBef>
                <a:spcPts val="5300"/>
              </a:spcBef>
              <a:defRPr sz="5248">
                <a:solidFill>
                  <a:srgbClr val="FFFFFF"/>
                </a:solidFill>
              </a:defRPr>
            </a:pPr>
            <a:r>
              <a:t>Počas výskumu sa podarilo </a:t>
            </a:r>
            <a:r>
              <a:rPr b="1"/>
              <a:t>objaviť</a:t>
            </a:r>
            <a:r>
              <a:t> bezpečnostné chyby vo</a:t>
            </a:r>
            <a:br/>
            <a:r>
              <a:t>Windows 10 a obísť antivírusy</a:t>
            </a:r>
          </a:p>
          <a:p>
            <a:pPr marL="604012" indent="-604012" defTabSz="676909">
              <a:spcBef>
                <a:spcPts val="5300"/>
              </a:spcBef>
              <a:defRPr sz="5248">
                <a:solidFill>
                  <a:srgbClr val="FFFFFF"/>
                </a:solidFill>
              </a:defRPr>
            </a:pPr>
            <a:r>
              <a:t>Využitím bezpečnostných chýb sa podarilo</a:t>
            </a:r>
            <a:br/>
            <a:r>
              <a:t>naprogramovať a demonštrovať vírusy viacerých typov:</a:t>
            </a:r>
            <a:br/>
            <a:r>
              <a:rPr b="1"/>
              <a:t>spyware, ransomware a backdoor</a:t>
            </a:r>
            <a:endParaRPr b="1"/>
          </a:p>
          <a:p>
            <a:pPr marL="604012" indent="-604012" defTabSz="676909">
              <a:spcBef>
                <a:spcPts val="5300"/>
              </a:spcBef>
              <a:defRPr sz="5248">
                <a:solidFill>
                  <a:srgbClr val="FFFFFF"/>
                </a:solidFill>
              </a:defRPr>
            </a:pPr>
            <a:r>
              <a:t>Navrhnutím špecializovaného </a:t>
            </a:r>
            <a:r>
              <a:rPr b="1"/>
              <a:t>antivírusu </a:t>
            </a:r>
            <a:r>
              <a:t>sa umožnila detekcia</a:t>
            </a:r>
            <a:br/>
            <a:r>
              <a:t>prítomnosti hrozieb</a:t>
            </a:r>
          </a:p>
        </p:txBody>
      </p:sp>
      <p:pic>
        <p:nvPicPr>
          <p:cNvPr id="193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riestor pre otázky…"/>
          <p:cNvSpPr txBox="1"/>
          <p:nvPr>
            <p:ph type="title"/>
          </p:nvPr>
        </p:nvSpPr>
        <p:spPr>
          <a:xfrm>
            <a:off x="5271182" y="5143499"/>
            <a:ext cx="11298490" cy="3429001"/>
          </a:xfrm>
          <a:prstGeom prst="rect">
            <a:avLst/>
          </a:prstGeom>
        </p:spPr>
        <p:txBody>
          <a:bodyPr/>
          <a:lstStyle>
            <a:lvl1pPr algn="l">
              <a:defRPr b="1" sz="6900">
                <a:solidFill>
                  <a:srgbClr val="50B4C8"/>
                </a:solidFill>
              </a:defRPr>
            </a:lvl1pPr>
          </a:lstStyle>
          <a:p>
            <a:pPr/>
            <a:r>
              <a:t>Priestor pre otázky…</a:t>
            </a:r>
          </a:p>
        </p:txBody>
      </p:sp>
      <p:sp>
        <p:nvSpPr>
          <p:cNvPr id="196" name="?"/>
          <p:cNvSpPr txBox="1"/>
          <p:nvPr/>
        </p:nvSpPr>
        <p:spPr>
          <a:xfrm>
            <a:off x="11352619" y="5143499"/>
            <a:ext cx="11298490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1" cap="all" sz="19000">
                <a:solidFill>
                  <a:srgbClr val="50B4C8"/>
                </a:solidFill>
              </a:defRPr>
            </a:lvl1pPr>
          </a:lstStyle>
          <a:p>
            <a:pPr/>
            <a:r>
              <a:t>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Ďakujem za pozornosť."/>
          <p:cNvSpPr txBox="1"/>
          <p:nvPr>
            <p:ph type="body" sz="half" idx="1"/>
          </p:nvPr>
        </p:nvSpPr>
        <p:spPr>
          <a:xfrm>
            <a:off x="985200" y="2425700"/>
            <a:ext cx="14422079" cy="8864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None/>
              <a:defRPr sz="9300">
                <a:solidFill>
                  <a:srgbClr val="FFFFFF"/>
                </a:solidFill>
              </a:defRPr>
            </a:lvl1pPr>
          </a:lstStyle>
          <a:p>
            <a:pPr/>
            <a:r>
              <a:t>Ďakujem za pozornosť.</a:t>
            </a:r>
          </a:p>
        </p:txBody>
      </p:sp>
      <p:pic>
        <p:nvPicPr>
          <p:cNvPr id="199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Richard Baláž"/>
          <p:cNvSpPr txBox="1"/>
          <p:nvPr/>
        </p:nvSpPr>
        <p:spPr>
          <a:xfrm>
            <a:off x="18578225" y="12425657"/>
            <a:ext cx="5830214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5800">
                <a:solidFill>
                  <a:srgbClr val="FFFFFF"/>
                </a:solidFill>
              </a:defRPr>
            </a:lvl1pPr>
          </a:lstStyle>
          <a:p>
            <a:pPr/>
            <a:r>
              <a:t>Richard Baláž</a:t>
            </a:r>
          </a:p>
        </p:txBody>
      </p:sp>
      <p:sp>
        <p:nvSpPr>
          <p:cNvPr id="201" name="Spojená škola, Komárňanská 28, Nové Zámky  s o.z. Stredná priemyselná škola elektrotechnická S. A. Jedlika"/>
          <p:cNvSpPr txBox="1"/>
          <p:nvPr/>
        </p:nvSpPr>
        <p:spPr>
          <a:xfrm>
            <a:off x="5946093" y="478130"/>
            <a:ext cx="12262562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400">
                <a:solidFill>
                  <a:srgbClr val="FFFFFF"/>
                </a:solidFill>
              </a:defRPr>
            </a:pPr>
            <a:r>
              <a:t>Spojená škola, Komárňanská 28, Nové Zámky </a:t>
            </a:r>
            <a:br/>
            <a:r>
              <a:t>s o.z. Stredná priemyselná škola elektrotechnická S. A. Jedlika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očítačové vírus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50B4C8"/>
                </a:solidFill>
              </a:defRPr>
            </a:lvl1pPr>
          </a:lstStyle>
          <a:p>
            <a:pPr/>
            <a:r>
              <a:t>počítačové vírusy</a:t>
            </a:r>
          </a:p>
        </p:txBody>
      </p:sp>
      <p:sp>
        <p:nvSpPr>
          <p:cNvPr id="128" name="Operačné systémy sú doplňované aplikáciami tretích strá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0397" indent="-390397" defTabSz="437514">
              <a:spcBef>
                <a:spcPts val="3400"/>
              </a:spcBef>
              <a:defRPr sz="4876"/>
            </a:pPr>
            <a:r>
              <a:t>Operačné systémy sú doplňované </a:t>
            </a:r>
            <a:r>
              <a:rPr i="1">
                <a:latin typeface="Avenir Next Medium"/>
                <a:ea typeface="Avenir Next Medium"/>
                <a:cs typeface="Avenir Next Medium"/>
                <a:sym typeface="Avenir Next Medium"/>
              </a:rPr>
              <a:t>aplikáciami tretích strán</a:t>
            </a:r>
            <a:endParaRPr i="1">
              <a:latin typeface="Avenir Next Medium"/>
              <a:ea typeface="Avenir Next Medium"/>
              <a:cs typeface="Avenir Next Medium"/>
              <a:sym typeface="Avenir Next Medium"/>
            </a:endParaRPr>
          </a:p>
          <a:p>
            <a:pPr marL="390397" indent="-390397" defTabSz="437514">
              <a:spcBef>
                <a:spcPts val="3400"/>
              </a:spcBef>
              <a:defRPr sz="4876"/>
            </a:pPr>
            <a:r>
              <a:t>Môžu byť infikované </a:t>
            </a:r>
            <a:r>
              <a:rPr b="1"/>
              <a:t>škodlivým kódom - vírusy</a:t>
            </a:r>
            <a:endParaRPr b="1"/>
          </a:p>
          <a:p>
            <a:pPr marL="390397" indent="-390397" defTabSz="437514">
              <a:spcBef>
                <a:spcPts val="3400"/>
              </a:spcBef>
              <a:defRPr sz="4876"/>
            </a:pPr>
            <a:r>
              <a:t>Poškodzujú užívateľa a aj podniky:</a:t>
            </a:r>
          </a:p>
          <a:p>
            <a:pPr marL="565404" indent="-565404" defTabSz="437514">
              <a:spcBef>
                <a:spcPts val="3400"/>
              </a:spcBef>
              <a:buSzPct val="100000"/>
              <a:buAutoNum type="arabicPeriod" startAt="1"/>
              <a:defRPr i="1" sz="3657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Mazanie súborov, dát a databáz</a:t>
            </a:r>
          </a:p>
          <a:p>
            <a:pPr marL="565404" indent="-565404" defTabSz="437514">
              <a:spcBef>
                <a:spcPts val="3400"/>
              </a:spcBef>
              <a:buSzPct val="100000"/>
              <a:buAutoNum type="arabicPeriod" startAt="1"/>
              <a:defRPr i="1" sz="3657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Vydieranie - ransomware</a:t>
            </a:r>
          </a:p>
          <a:p>
            <a:pPr marL="565404" indent="-565404" defTabSz="437514">
              <a:spcBef>
                <a:spcPts val="3400"/>
              </a:spcBef>
              <a:buSzPct val="100000"/>
              <a:buAutoNum type="arabicPeriod" startAt="1"/>
              <a:defRPr i="1" sz="3657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Špehovanie - spyware</a:t>
            </a:r>
          </a:p>
          <a:p>
            <a:pPr marL="565404" indent="-565404" defTabSz="437514">
              <a:spcBef>
                <a:spcPts val="3400"/>
              </a:spcBef>
              <a:buSzPct val="100000"/>
              <a:buAutoNum type="arabicPeriod" startAt="1"/>
              <a:defRPr i="1" sz="3657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Reklamná alebo politická propaganda - adware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ČO bolo mojím cieľom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50B4C8"/>
                </a:solidFill>
              </a:defRPr>
            </a:lvl1pPr>
          </a:lstStyle>
          <a:p>
            <a:pPr/>
            <a:r>
              <a:t>ČO bolo mojím cieľom?</a:t>
            </a:r>
          </a:p>
        </p:txBody>
      </p:sp>
      <p:sp>
        <p:nvSpPr>
          <p:cNvPr id="131" name="Poukázať na chyby v súčasnej architektúre veľmi rozšíreného O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2417" indent="-512417">
              <a:defRPr sz="5800"/>
            </a:pPr>
            <a:r>
              <a:t>Poukázať na </a:t>
            </a:r>
            <a:r>
              <a:rPr b="1"/>
              <a:t>chyby</a:t>
            </a:r>
            <a:r>
              <a:t> v súčasnej architektúre </a:t>
            </a:r>
            <a:r>
              <a:rPr b="1"/>
              <a:t>veľmi rozšíreného OS</a:t>
            </a:r>
          </a:p>
          <a:p>
            <a:pPr marL="512417" indent="-512417">
              <a:defRPr sz="5800"/>
            </a:pPr>
            <a:r>
              <a:t>Demonštrovať zraniteľnosť užívateľa </a:t>
            </a:r>
            <a:r>
              <a:rPr b="1"/>
              <a:t>vlastnými vírusmi</a:t>
            </a:r>
          </a:p>
          <a:p>
            <a:pPr marL="512417" indent="-512417">
              <a:defRPr sz="5800"/>
            </a:pPr>
            <a:r>
              <a:t>Navrhnúť </a:t>
            </a:r>
            <a:r>
              <a:rPr b="1"/>
              <a:t>bezpečnostné opatrenia</a:t>
            </a:r>
            <a:r>
              <a:t> pre aplikačnú vrstvu OS</a:t>
            </a:r>
          </a:p>
          <a:p>
            <a:pPr marL="512417" indent="-512417">
              <a:defRPr sz="5800"/>
            </a:pPr>
            <a:r>
              <a:rPr b="1"/>
              <a:t>Naprogramovať antivírus</a:t>
            </a:r>
            <a:r>
              <a:t>, ktorý dokáže detegovať zraniteľnosť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Architektúra windows 1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50B4C8"/>
                </a:solidFill>
              </a:defRPr>
            </a:lvl1pPr>
          </a:lstStyle>
          <a:p>
            <a:pPr/>
            <a:r>
              <a:t>Architektúra windows 10</a:t>
            </a:r>
          </a:p>
        </p:txBody>
      </p:sp>
      <p:sp>
        <p:nvSpPr>
          <p:cNvPr id="134" name="Nevýhody:…"/>
          <p:cNvSpPr txBox="1"/>
          <p:nvPr>
            <p:ph type="body" sz="half" idx="1"/>
          </p:nvPr>
        </p:nvSpPr>
        <p:spPr>
          <a:xfrm>
            <a:off x="673100" y="3835400"/>
            <a:ext cx="14266386" cy="8864600"/>
          </a:xfrm>
          <a:prstGeom prst="rect">
            <a:avLst/>
          </a:prstGeom>
        </p:spPr>
        <p:txBody>
          <a:bodyPr/>
          <a:lstStyle/>
          <a:p>
            <a:pPr marL="0" indent="0" defTabSz="561340">
              <a:spcBef>
                <a:spcPts val="4400"/>
              </a:spcBef>
              <a:buSzTx/>
              <a:buNone/>
              <a:defRPr b="1" sz="3943"/>
            </a:pPr>
            <a:r>
              <a:t>Nevýhody:</a:t>
            </a:r>
          </a:p>
          <a:p>
            <a:pPr marL="348443" indent="-348443" defTabSz="561340">
              <a:spcBef>
                <a:spcPts val="4400"/>
              </a:spcBef>
              <a:defRPr sz="3943"/>
            </a:pPr>
            <a:r>
              <a:t>Umožňuje spúšťanie aplikácií, ktoré </a:t>
            </a:r>
            <a:r>
              <a:rPr b="1"/>
              <a:t>nie sú</a:t>
            </a:r>
            <a:r>
              <a:t> digitálne podpísané</a:t>
            </a:r>
          </a:p>
          <a:p>
            <a:pPr marL="348443" indent="-348443" defTabSz="561340">
              <a:spcBef>
                <a:spcPts val="4400"/>
              </a:spcBef>
              <a:defRPr sz="3943"/>
            </a:pPr>
            <a:r>
              <a:rPr b="1"/>
              <a:t>Vývoj je brzdený</a:t>
            </a:r>
            <a:r>
              <a:t> nutnosťou spätnej kompatibility so staršími verziami OS</a:t>
            </a:r>
          </a:p>
          <a:p>
            <a:pPr marL="348443" indent="-348443" defTabSz="561340">
              <a:spcBef>
                <a:spcPts val="4400"/>
              </a:spcBef>
              <a:defRPr sz="3943"/>
            </a:pPr>
            <a:r>
              <a:t>Štandardne umožňuje získanie administrátorkých opravení </a:t>
            </a:r>
            <a:r>
              <a:rPr b="1"/>
              <a:t>jednoduchým kliknutím užívateľa</a:t>
            </a:r>
            <a:endParaRPr b="1"/>
          </a:p>
          <a:p>
            <a:pPr marL="348443" indent="-348443" defTabSz="561340">
              <a:spcBef>
                <a:spcPts val="4400"/>
              </a:spcBef>
              <a:defRPr sz="3943"/>
            </a:pPr>
            <a:r>
              <a:t>Nebráni aplikáciam beh bez grafického okna na pozadí</a:t>
            </a:r>
          </a:p>
        </p:txBody>
      </p:sp>
      <p:pic>
        <p:nvPicPr>
          <p:cNvPr id="135" name="Model-WindowsAPI.png" descr="Model-WindowsAPI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76535" y="3359150"/>
            <a:ext cx="9448801" cy="98171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Bezpečnostná diera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Bezpečnostná diera: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spúšťanie kódu cez powershell</a:t>
            </a:r>
          </a:p>
        </p:txBody>
      </p:sp>
      <p:sp>
        <p:nvSpPr>
          <p:cNvPr id="138" name="Powershell umožňuje užívateľovi spúšťať rôzne príkazy, skripty Powershell je dôveryhodná aplikácia, ktorej aktivity nie sú antivírusmi aktívne monitorované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77672" indent="-677672" defTabSz="759459">
              <a:spcBef>
                <a:spcPts val="5900"/>
              </a:spcBef>
              <a:defRPr sz="5888"/>
            </a:pPr>
            <a:r>
              <a:t>Powershell umožňuje užívateľovi spúšťať rôzne príkazy, skripty</a:t>
            </a:r>
          </a:p>
          <a:p>
            <a:pPr marL="677672" indent="-677672" defTabSz="759459">
              <a:spcBef>
                <a:spcPts val="5900"/>
              </a:spcBef>
              <a:defRPr sz="5888"/>
            </a:pPr>
            <a:r>
              <a:t>Powershell je dôveryhodná aplikácia, ktorej aktivity nie sú antivírusmi aktívne monitorované</a:t>
            </a:r>
          </a:p>
          <a:p>
            <a:pPr marL="677672" indent="-677672" defTabSz="759459">
              <a:spcBef>
                <a:spcPts val="5900"/>
              </a:spcBef>
              <a:defRPr sz="5888"/>
            </a:pPr>
            <a:r>
              <a:t>Počas výskumu bol objavený spôsob, ako </a:t>
            </a:r>
            <a:r>
              <a:rPr b="1"/>
              <a:t>neoverenou aplikáciou spúšťať nebezpečný kód</a:t>
            </a:r>
            <a:r>
              <a:t> cez Powershell tak, aby antivírus považoval tento kód za </a:t>
            </a:r>
            <a:r>
              <a:rPr b="1"/>
              <a:t>bezpečný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Bezpečnostná diera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Bezpečnostná diera: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spúšťanie kódu cez powershell</a:t>
            </a:r>
          </a:p>
        </p:txBody>
      </p:sp>
      <p:pic>
        <p:nvPicPr>
          <p:cNvPr id="141" name="PowerShell schéma - virus.png" descr="PowerShell schéma - viru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0800" y="3348220"/>
            <a:ext cx="24384000" cy="10267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Bezpečnostná diera: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50B4C8"/>
                </a:solidFill>
              </a:defRPr>
            </a:pPr>
            <a:r>
              <a:t>Bezpečnostná diera:</a:t>
            </a:r>
          </a:p>
          <a:p>
            <a:pPr algn="l">
              <a:defRPr sz="9300">
                <a:solidFill>
                  <a:srgbClr val="50B4C8"/>
                </a:solidFill>
              </a:defRPr>
            </a:pPr>
            <a:r>
              <a:t>spúšťanie kódu cez powershell</a:t>
            </a:r>
          </a:p>
        </p:txBody>
      </p:sp>
      <p:sp>
        <p:nvSpPr>
          <p:cNvPr id="144" name="Cudzí proces/aplikácia spustí PS špeciálnym parametrom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Cudzí proces/aplikácia spustí PS špeciálnym parametrom:</a:t>
            </a:r>
          </a:p>
          <a:p>
            <a:pPr marL="0" indent="0">
              <a:buSzTx/>
              <a:buNone/>
              <a:defRPr>
                <a:latin typeface="Andale Mono"/>
                <a:ea typeface="Andale Mono"/>
                <a:cs typeface="Andale Mono"/>
                <a:sym typeface="Andale Mono"/>
              </a:defRPr>
            </a:pPr>
            <a:r>
              <a:rPr sz="5100"/>
              <a:t>&gt; powershell.exe −ep bypass −command "&amp; ‘.\skript.ps1’”</a:t>
            </a:r>
            <a:r>
              <a:t> </a:t>
            </a:r>
          </a:p>
          <a:p>
            <a:pPr/>
            <a:r>
              <a:t>Kód v súbore skript.ps1 je spúšťaní aplikáciou podpísanou </a:t>
            </a:r>
            <a:r>
              <a:rPr b="1"/>
              <a:t>dôveryhodným certifikátom od Microsoftu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50B4C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logo-white.png" descr="logo-whit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875720" y="190500"/>
            <a:ext cx="2292381" cy="2296246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Riešenie:…"/>
          <p:cNvSpPr txBox="1"/>
          <p:nvPr>
            <p:ph type="title"/>
          </p:nvPr>
        </p:nvSpPr>
        <p:spPr>
          <a:xfrm>
            <a:off x="666750" y="5143500"/>
            <a:ext cx="23050500" cy="3429000"/>
          </a:xfrm>
          <a:prstGeom prst="rect">
            <a:avLst/>
          </a:prstGeom>
        </p:spPr>
        <p:txBody>
          <a:bodyPr/>
          <a:lstStyle/>
          <a:p>
            <a:pPr algn="l">
              <a:defRPr b="1" sz="6900">
                <a:solidFill>
                  <a:srgbClr val="FFFFFF"/>
                </a:solidFill>
              </a:defRPr>
            </a:pPr>
            <a:r>
              <a:t>Riešenie:</a:t>
            </a:r>
          </a:p>
          <a:p>
            <a:pPr algn="l">
              <a:defRPr sz="9300">
                <a:solidFill>
                  <a:srgbClr val="FFFFFF"/>
                </a:solidFill>
              </a:defRPr>
            </a:pPr>
            <a:r>
              <a:t>Bezpečnostné opatrenia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cover dir="l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Avenir Next"/>
        <a:ea typeface="Avenir Next"/>
        <a:cs typeface="Avenir Next"/>
      </a:majorFont>
      <a:minorFont>
        <a:latin typeface="Avenir Next"/>
        <a:ea typeface="Avenir Next"/>
        <a:cs typeface="Avenir Nex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Avenir Nex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